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0287000" cy="18288000"/>
  <p:notesSz cx="6858000" cy="9144000"/>
  <p:embeddedFontLst>
    <p:embeddedFont>
      <p:font typeface="Vogue Avant Garde 1" charset="1" panose="02000803050000020004"/>
      <p:regular r:id="rId12"/>
    </p:embeddedFont>
    <p:embeddedFont>
      <p:font typeface="Playfair Display" charset="1" panose="00000000000000000000"/>
      <p:regular r:id="rId13"/>
    </p:embeddedFont>
    <p:embeddedFont>
      <p:font typeface="Retro Signature" charset="1" panose="00000000000000000000"/>
      <p:regular r:id="rId14"/>
    </p:embeddedFont>
    <p:embeddedFont>
      <p:font typeface="Vogue Avant Garde 2" charset="1" panose="020008030500000200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547402" y="16184194"/>
            <a:ext cx="1192195" cy="1194753"/>
          </a:xfrm>
          <a:custGeom>
            <a:avLst/>
            <a:gdLst/>
            <a:ahLst/>
            <a:cxnLst/>
            <a:rect r="r" b="b" t="t" l="l"/>
            <a:pathLst>
              <a:path h="1194753" w="1192195">
                <a:moveTo>
                  <a:pt x="0" y="0"/>
                </a:moveTo>
                <a:lnTo>
                  <a:pt x="1192196" y="0"/>
                </a:lnTo>
                <a:lnTo>
                  <a:pt x="1192196" y="1194754"/>
                </a:lnTo>
                <a:lnTo>
                  <a:pt x="0" y="1194754"/>
                </a:lnTo>
                <a:lnTo>
                  <a:pt x="0" y="0"/>
                </a:lnTo>
                <a:close/>
              </a:path>
            </a:pathLst>
          </a:custGeom>
          <a:blipFill>
            <a:blip r:embed="rId2"/>
            <a:stretch>
              <a:fillRect l="0" t="0" r="0" b="0"/>
            </a:stretch>
          </a:blipFill>
        </p:spPr>
      </p:sp>
      <p:grpSp>
        <p:nvGrpSpPr>
          <p:cNvPr name="Group 3" id="3"/>
          <p:cNvGrpSpPr/>
          <p:nvPr/>
        </p:nvGrpSpPr>
        <p:grpSpPr>
          <a:xfrm rot="0">
            <a:off x="0" y="0"/>
            <a:ext cx="10287000" cy="10396881"/>
            <a:chOff x="0" y="0"/>
            <a:chExt cx="2709333" cy="2738273"/>
          </a:xfrm>
        </p:grpSpPr>
        <p:sp>
          <p:nvSpPr>
            <p:cNvPr name="Freeform 4" id="4"/>
            <p:cNvSpPr/>
            <p:nvPr/>
          </p:nvSpPr>
          <p:spPr>
            <a:xfrm flipH="false" flipV="false" rot="0">
              <a:off x="0" y="0"/>
              <a:ext cx="2709333" cy="2738273"/>
            </a:xfrm>
            <a:custGeom>
              <a:avLst/>
              <a:gdLst/>
              <a:ahLst/>
              <a:cxnLst/>
              <a:rect r="r" b="b" t="t" l="l"/>
              <a:pathLst>
                <a:path h="2738273" w="2709333">
                  <a:moveTo>
                    <a:pt x="0" y="0"/>
                  </a:moveTo>
                  <a:lnTo>
                    <a:pt x="2709333" y="0"/>
                  </a:lnTo>
                  <a:lnTo>
                    <a:pt x="2709333" y="2738273"/>
                  </a:lnTo>
                  <a:lnTo>
                    <a:pt x="0" y="2738273"/>
                  </a:lnTo>
                  <a:close/>
                </a:path>
              </a:pathLst>
            </a:custGeom>
            <a:solidFill>
              <a:srgbClr val="000000"/>
            </a:solidFill>
          </p:spPr>
        </p:sp>
        <p:sp>
          <p:nvSpPr>
            <p:cNvPr name="TextBox 5" id="5"/>
            <p:cNvSpPr txBox="true"/>
            <p:nvPr/>
          </p:nvSpPr>
          <p:spPr>
            <a:xfrm>
              <a:off x="0" y="-38100"/>
              <a:ext cx="2709333" cy="2776373"/>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0" y="5198440"/>
            <a:ext cx="10287000" cy="22380514"/>
          </a:xfrm>
          <a:custGeom>
            <a:avLst/>
            <a:gdLst/>
            <a:ahLst/>
            <a:cxnLst/>
            <a:rect r="r" b="b" t="t" l="l"/>
            <a:pathLst>
              <a:path h="22380514" w="10287000">
                <a:moveTo>
                  <a:pt x="0" y="0"/>
                </a:moveTo>
                <a:lnTo>
                  <a:pt x="10287000" y="0"/>
                </a:lnTo>
                <a:lnTo>
                  <a:pt x="10287000" y="22380515"/>
                </a:lnTo>
                <a:lnTo>
                  <a:pt x="0" y="22380515"/>
                </a:lnTo>
                <a:lnTo>
                  <a:pt x="0" y="0"/>
                </a:lnTo>
                <a:close/>
              </a:path>
            </a:pathLst>
          </a:custGeom>
          <a:blipFill>
            <a:blip r:embed="rId3"/>
            <a:stretch>
              <a:fillRect l="-46742" t="-586" r="0" b="-586"/>
            </a:stretch>
          </a:blipFill>
        </p:spPr>
      </p:sp>
      <p:sp>
        <p:nvSpPr>
          <p:cNvPr name="Freeform 7" id="7"/>
          <p:cNvSpPr/>
          <p:nvPr/>
        </p:nvSpPr>
        <p:spPr>
          <a:xfrm flipH="false" flipV="false" rot="0">
            <a:off x="-5623178" y="-2014118"/>
            <a:ext cx="16628359" cy="15192945"/>
          </a:xfrm>
          <a:custGeom>
            <a:avLst/>
            <a:gdLst/>
            <a:ahLst/>
            <a:cxnLst/>
            <a:rect r="r" b="b" t="t" l="l"/>
            <a:pathLst>
              <a:path h="15192945" w="16628359">
                <a:moveTo>
                  <a:pt x="0" y="0"/>
                </a:moveTo>
                <a:lnTo>
                  <a:pt x="16628359" y="0"/>
                </a:lnTo>
                <a:lnTo>
                  <a:pt x="16628359" y="15192945"/>
                </a:lnTo>
                <a:lnTo>
                  <a:pt x="0" y="15192945"/>
                </a:lnTo>
                <a:lnTo>
                  <a:pt x="0" y="0"/>
                </a:lnTo>
                <a:close/>
              </a:path>
            </a:pathLst>
          </a:custGeom>
          <a:blipFill>
            <a:blip r:embed="rId4"/>
            <a:stretch>
              <a:fillRect l="-32499" t="0" r="-32499" b="0"/>
            </a:stretch>
          </a:blipFill>
        </p:spPr>
      </p:sp>
      <p:sp>
        <p:nvSpPr>
          <p:cNvPr name="Freeform 8" id="8"/>
          <p:cNvSpPr/>
          <p:nvPr/>
        </p:nvSpPr>
        <p:spPr>
          <a:xfrm flipH="false" flipV="false" rot="0">
            <a:off x="3548626" y="1028700"/>
            <a:ext cx="3189748" cy="1790246"/>
          </a:xfrm>
          <a:custGeom>
            <a:avLst/>
            <a:gdLst/>
            <a:ahLst/>
            <a:cxnLst/>
            <a:rect r="r" b="b" t="t" l="l"/>
            <a:pathLst>
              <a:path h="1790246" w="3189748">
                <a:moveTo>
                  <a:pt x="0" y="0"/>
                </a:moveTo>
                <a:lnTo>
                  <a:pt x="3189748" y="0"/>
                </a:lnTo>
                <a:lnTo>
                  <a:pt x="3189748" y="1790246"/>
                </a:lnTo>
                <a:lnTo>
                  <a:pt x="0" y="17902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913214" y="5106383"/>
            <a:ext cx="6555694" cy="5313423"/>
          </a:xfrm>
          <a:prstGeom prst="rect">
            <a:avLst/>
          </a:prstGeom>
        </p:spPr>
        <p:txBody>
          <a:bodyPr anchor="t" rtlCol="false" tIns="0" lIns="0" bIns="0" rIns="0">
            <a:spAutoFit/>
          </a:bodyPr>
          <a:lstStyle/>
          <a:p>
            <a:pPr algn="just">
              <a:lnSpc>
                <a:spcPts val="3794"/>
              </a:lnSpc>
            </a:pPr>
            <a:r>
              <a:rPr lang="en-US" sz="2710">
                <a:solidFill>
                  <a:srgbClr val="FFFFFF"/>
                </a:solidFill>
                <a:latin typeface="Vogue Avant Garde 1"/>
                <a:ea typeface="Vogue Avant Garde 1"/>
                <a:cs typeface="Vogue Avant Garde 1"/>
                <a:sym typeface="Vogue Avant Garde 1"/>
              </a:rPr>
              <a:t>On this special day, we want to celebrate not only your birthday, but also the light and joy you bring to Casa Malca. </a:t>
            </a:r>
          </a:p>
          <a:p>
            <a:pPr algn="just">
              <a:lnSpc>
                <a:spcPts val="3794"/>
              </a:lnSpc>
            </a:pPr>
          </a:p>
          <a:p>
            <a:pPr algn="just">
              <a:lnSpc>
                <a:spcPts val="3794"/>
              </a:lnSpc>
            </a:pPr>
            <a:r>
              <a:rPr lang="en-US" sz="2710">
                <a:solidFill>
                  <a:srgbClr val="FFFFFF"/>
                </a:solidFill>
                <a:latin typeface="Vogue Avant Garde 1"/>
                <a:ea typeface="Vogue Avant Garde 1"/>
                <a:cs typeface="Vogue Avant Garde 1"/>
                <a:sym typeface="Vogue Avant Garde 1"/>
              </a:rPr>
              <a:t>Your dedication, warmth and spirit are part of what makes us shine. </a:t>
            </a:r>
          </a:p>
          <a:p>
            <a:pPr algn="just">
              <a:lnSpc>
                <a:spcPts val="3794"/>
              </a:lnSpc>
            </a:pPr>
          </a:p>
          <a:p>
            <a:pPr algn="just">
              <a:lnSpc>
                <a:spcPts val="3794"/>
              </a:lnSpc>
              <a:spcBef>
                <a:spcPct val="0"/>
              </a:spcBef>
            </a:pPr>
            <a:r>
              <a:rPr lang="en-US" sz="2710">
                <a:solidFill>
                  <a:srgbClr val="FFFFFF"/>
                </a:solidFill>
                <a:latin typeface="Vogue Avant Garde 1"/>
                <a:ea typeface="Vogue Avant Garde 1"/>
                <a:cs typeface="Vogue Avant Garde 1"/>
                <a:sym typeface="Vogue Avant Garde 1"/>
              </a:rPr>
              <a:t>Today we toast to you, to all the moments we have shared and to those yet to come.</a:t>
            </a:r>
          </a:p>
        </p:txBody>
      </p:sp>
      <p:sp>
        <p:nvSpPr>
          <p:cNvPr name="TextBox 10" id="10"/>
          <p:cNvSpPr txBox="true"/>
          <p:nvPr/>
        </p:nvSpPr>
        <p:spPr>
          <a:xfrm rot="0">
            <a:off x="2623096" y="3376137"/>
            <a:ext cx="5040808" cy="885742"/>
          </a:xfrm>
          <a:prstGeom prst="rect">
            <a:avLst/>
          </a:prstGeom>
        </p:spPr>
        <p:txBody>
          <a:bodyPr anchor="t" rtlCol="false" tIns="0" lIns="0" bIns="0" rIns="0">
            <a:spAutoFit/>
          </a:bodyPr>
          <a:lstStyle/>
          <a:p>
            <a:pPr algn="ctr">
              <a:lnSpc>
                <a:spcPts val="7324"/>
              </a:lnSpc>
              <a:spcBef>
                <a:spcPct val="0"/>
              </a:spcBef>
            </a:pPr>
            <a:r>
              <a:rPr lang="en-US" sz="5231">
                <a:solidFill>
                  <a:srgbClr val="FFFFFF"/>
                </a:solidFill>
                <a:latin typeface="Playfair Display"/>
                <a:ea typeface="Playfair Display"/>
                <a:cs typeface="Playfair Display"/>
                <a:sym typeface="Playfair Display"/>
              </a:rPr>
              <a:t>DEAR</a:t>
            </a:r>
            <a:r>
              <a:rPr lang="en-US" sz="5231">
                <a:solidFill>
                  <a:srgbClr val="FFFFFF"/>
                </a:solidFill>
                <a:latin typeface="Playfair Display"/>
                <a:ea typeface="Playfair Display"/>
                <a:cs typeface="Playfair Display"/>
                <a:sym typeface="Playfair Display"/>
              </a:rPr>
              <a:t> ________</a:t>
            </a:r>
          </a:p>
        </p:txBody>
      </p:sp>
      <p:sp>
        <p:nvSpPr>
          <p:cNvPr name="TextBox 11" id="11"/>
          <p:cNvSpPr txBox="true"/>
          <p:nvPr/>
        </p:nvSpPr>
        <p:spPr>
          <a:xfrm rot="0">
            <a:off x="5180513" y="11199221"/>
            <a:ext cx="21097" cy="1544604"/>
          </a:xfrm>
          <a:prstGeom prst="rect">
            <a:avLst/>
          </a:prstGeom>
        </p:spPr>
        <p:txBody>
          <a:bodyPr anchor="t" rtlCol="false" tIns="0" lIns="0" bIns="0" rIns="0">
            <a:spAutoFit/>
          </a:bodyPr>
          <a:lstStyle/>
          <a:p>
            <a:pPr algn="ctr">
              <a:lnSpc>
                <a:spcPts val="12671"/>
              </a:lnSpc>
              <a:spcBef>
                <a:spcPct val="0"/>
              </a:spcBef>
            </a:pPr>
          </a:p>
        </p:txBody>
      </p:sp>
      <p:sp>
        <p:nvSpPr>
          <p:cNvPr name="TextBox 12" id="12"/>
          <p:cNvSpPr txBox="true"/>
          <p:nvPr/>
        </p:nvSpPr>
        <p:spPr>
          <a:xfrm rot="0">
            <a:off x="3235729" y="12569932"/>
            <a:ext cx="4207326" cy="608850"/>
          </a:xfrm>
          <a:prstGeom prst="rect">
            <a:avLst/>
          </a:prstGeom>
        </p:spPr>
        <p:txBody>
          <a:bodyPr anchor="t" rtlCol="false" tIns="0" lIns="0" bIns="0" rIns="0">
            <a:spAutoFit/>
          </a:bodyPr>
          <a:lstStyle/>
          <a:p>
            <a:pPr algn="ctr">
              <a:lnSpc>
                <a:spcPts val="5083"/>
              </a:lnSpc>
              <a:spcBef>
                <a:spcPct val="0"/>
              </a:spcBef>
            </a:pPr>
            <a:r>
              <a:rPr lang="en-US" sz="3631">
                <a:solidFill>
                  <a:srgbClr val="FFFFFF"/>
                </a:solidFill>
                <a:latin typeface="Playfair Display"/>
                <a:ea typeface="Playfair Display"/>
                <a:cs typeface="Playfair Display"/>
                <a:sym typeface="Playfair Display"/>
              </a:rPr>
              <a:t>CASA MALCA TEAM</a:t>
            </a:r>
          </a:p>
        </p:txBody>
      </p:sp>
      <p:sp>
        <p:nvSpPr>
          <p:cNvPr name="TextBox 13" id="13"/>
          <p:cNvSpPr txBox="true"/>
          <p:nvPr/>
        </p:nvSpPr>
        <p:spPr>
          <a:xfrm rot="0">
            <a:off x="2314946" y="10515503"/>
            <a:ext cx="5646018" cy="1541745"/>
          </a:xfrm>
          <a:prstGeom prst="rect">
            <a:avLst/>
          </a:prstGeom>
        </p:spPr>
        <p:txBody>
          <a:bodyPr anchor="t" rtlCol="false" tIns="0" lIns="0" bIns="0" rIns="0">
            <a:spAutoFit/>
          </a:bodyPr>
          <a:lstStyle/>
          <a:p>
            <a:pPr algn="ctr">
              <a:lnSpc>
                <a:spcPts val="12671"/>
              </a:lnSpc>
              <a:spcBef>
                <a:spcPct val="0"/>
              </a:spcBef>
            </a:pPr>
            <a:r>
              <a:rPr lang="en-US" sz="9051">
                <a:solidFill>
                  <a:srgbClr val="FFFFFF"/>
                </a:solidFill>
                <a:latin typeface="Retro Signature"/>
                <a:ea typeface="Retro Signature"/>
                <a:cs typeface="Retro Signature"/>
                <a:sym typeface="Retro Signature"/>
              </a:rPr>
              <a:t>With all our love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547402" y="16184194"/>
            <a:ext cx="1192195" cy="1194753"/>
          </a:xfrm>
          <a:custGeom>
            <a:avLst/>
            <a:gdLst/>
            <a:ahLst/>
            <a:cxnLst/>
            <a:rect r="r" b="b" t="t" l="l"/>
            <a:pathLst>
              <a:path h="1194753" w="1192195">
                <a:moveTo>
                  <a:pt x="0" y="0"/>
                </a:moveTo>
                <a:lnTo>
                  <a:pt x="1192196" y="0"/>
                </a:lnTo>
                <a:lnTo>
                  <a:pt x="1192196" y="1194754"/>
                </a:lnTo>
                <a:lnTo>
                  <a:pt x="0" y="1194754"/>
                </a:lnTo>
                <a:lnTo>
                  <a:pt x="0" y="0"/>
                </a:lnTo>
                <a:close/>
              </a:path>
            </a:pathLst>
          </a:custGeom>
          <a:blipFill>
            <a:blip r:embed="rId2"/>
            <a:stretch>
              <a:fillRect l="0" t="0" r="0" b="0"/>
            </a:stretch>
          </a:blipFill>
        </p:spPr>
      </p:sp>
      <p:grpSp>
        <p:nvGrpSpPr>
          <p:cNvPr name="Group 3" id="3"/>
          <p:cNvGrpSpPr/>
          <p:nvPr/>
        </p:nvGrpSpPr>
        <p:grpSpPr>
          <a:xfrm rot="0">
            <a:off x="0" y="0"/>
            <a:ext cx="10287000" cy="10396881"/>
            <a:chOff x="0" y="0"/>
            <a:chExt cx="2709333" cy="2738273"/>
          </a:xfrm>
        </p:grpSpPr>
        <p:sp>
          <p:nvSpPr>
            <p:cNvPr name="Freeform 4" id="4"/>
            <p:cNvSpPr/>
            <p:nvPr/>
          </p:nvSpPr>
          <p:spPr>
            <a:xfrm flipH="false" flipV="false" rot="0">
              <a:off x="0" y="0"/>
              <a:ext cx="2709333" cy="2738273"/>
            </a:xfrm>
            <a:custGeom>
              <a:avLst/>
              <a:gdLst/>
              <a:ahLst/>
              <a:cxnLst/>
              <a:rect r="r" b="b" t="t" l="l"/>
              <a:pathLst>
                <a:path h="2738273" w="2709333">
                  <a:moveTo>
                    <a:pt x="0" y="0"/>
                  </a:moveTo>
                  <a:lnTo>
                    <a:pt x="2709333" y="0"/>
                  </a:lnTo>
                  <a:lnTo>
                    <a:pt x="2709333" y="2738273"/>
                  </a:lnTo>
                  <a:lnTo>
                    <a:pt x="0" y="2738273"/>
                  </a:lnTo>
                  <a:close/>
                </a:path>
              </a:pathLst>
            </a:custGeom>
            <a:solidFill>
              <a:srgbClr val="000000"/>
            </a:solidFill>
          </p:spPr>
        </p:sp>
        <p:sp>
          <p:nvSpPr>
            <p:cNvPr name="TextBox 5" id="5"/>
            <p:cNvSpPr txBox="true"/>
            <p:nvPr/>
          </p:nvSpPr>
          <p:spPr>
            <a:xfrm>
              <a:off x="0" y="-38100"/>
              <a:ext cx="2709333" cy="2776373"/>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0" y="5198440"/>
            <a:ext cx="10287000" cy="22380514"/>
          </a:xfrm>
          <a:custGeom>
            <a:avLst/>
            <a:gdLst/>
            <a:ahLst/>
            <a:cxnLst/>
            <a:rect r="r" b="b" t="t" l="l"/>
            <a:pathLst>
              <a:path h="22380514" w="10287000">
                <a:moveTo>
                  <a:pt x="0" y="0"/>
                </a:moveTo>
                <a:lnTo>
                  <a:pt x="10287000" y="0"/>
                </a:lnTo>
                <a:lnTo>
                  <a:pt x="10287000" y="22380515"/>
                </a:lnTo>
                <a:lnTo>
                  <a:pt x="0" y="22380515"/>
                </a:lnTo>
                <a:lnTo>
                  <a:pt x="0" y="0"/>
                </a:lnTo>
                <a:close/>
              </a:path>
            </a:pathLst>
          </a:custGeom>
          <a:blipFill>
            <a:blip r:embed="rId3"/>
            <a:stretch>
              <a:fillRect l="-46742" t="-586" r="0" b="-586"/>
            </a:stretch>
          </a:blipFill>
        </p:spPr>
      </p:sp>
      <p:sp>
        <p:nvSpPr>
          <p:cNvPr name="Freeform 7" id="7"/>
          <p:cNvSpPr/>
          <p:nvPr/>
        </p:nvSpPr>
        <p:spPr>
          <a:xfrm flipH="false" flipV="false" rot="0">
            <a:off x="-5623178" y="-2014118"/>
            <a:ext cx="16628359" cy="15192945"/>
          </a:xfrm>
          <a:custGeom>
            <a:avLst/>
            <a:gdLst/>
            <a:ahLst/>
            <a:cxnLst/>
            <a:rect r="r" b="b" t="t" l="l"/>
            <a:pathLst>
              <a:path h="15192945" w="16628359">
                <a:moveTo>
                  <a:pt x="0" y="0"/>
                </a:moveTo>
                <a:lnTo>
                  <a:pt x="16628359" y="0"/>
                </a:lnTo>
                <a:lnTo>
                  <a:pt x="16628359" y="15192945"/>
                </a:lnTo>
                <a:lnTo>
                  <a:pt x="0" y="15192945"/>
                </a:lnTo>
                <a:lnTo>
                  <a:pt x="0" y="0"/>
                </a:lnTo>
                <a:close/>
              </a:path>
            </a:pathLst>
          </a:custGeom>
          <a:blipFill>
            <a:blip r:embed="rId4"/>
            <a:stretch>
              <a:fillRect l="-32499" t="0" r="-32499" b="0"/>
            </a:stretch>
          </a:blipFill>
        </p:spPr>
      </p:sp>
      <p:sp>
        <p:nvSpPr>
          <p:cNvPr name="Freeform 8" id="8"/>
          <p:cNvSpPr/>
          <p:nvPr/>
        </p:nvSpPr>
        <p:spPr>
          <a:xfrm flipH="false" flipV="false" rot="0">
            <a:off x="3548626" y="1028700"/>
            <a:ext cx="3189748" cy="1790246"/>
          </a:xfrm>
          <a:custGeom>
            <a:avLst/>
            <a:gdLst/>
            <a:ahLst/>
            <a:cxnLst/>
            <a:rect r="r" b="b" t="t" l="l"/>
            <a:pathLst>
              <a:path h="1790246" w="3189748">
                <a:moveTo>
                  <a:pt x="0" y="0"/>
                </a:moveTo>
                <a:lnTo>
                  <a:pt x="3189748" y="0"/>
                </a:lnTo>
                <a:lnTo>
                  <a:pt x="3189748" y="1790246"/>
                </a:lnTo>
                <a:lnTo>
                  <a:pt x="0" y="17902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913214" y="5106383"/>
            <a:ext cx="6555694" cy="5315009"/>
          </a:xfrm>
          <a:prstGeom prst="rect">
            <a:avLst/>
          </a:prstGeom>
        </p:spPr>
        <p:txBody>
          <a:bodyPr anchor="t" rtlCol="false" tIns="0" lIns="0" bIns="0" rIns="0">
            <a:spAutoFit/>
          </a:bodyPr>
          <a:lstStyle/>
          <a:p>
            <a:pPr algn="just">
              <a:lnSpc>
                <a:spcPts val="3794"/>
              </a:lnSpc>
              <a:spcBef>
                <a:spcPct val="0"/>
              </a:spcBef>
            </a:pPr>
            <a:r>
              <a:rPr lang="en-US" sz="2710">
                <a:solidFill>
                  <a:srgbClr val="FFFFFF"/>
                </a:solidFill>
                <a:latin typeface="Vogue Avant Garde 1"/>
                <a:ea typeface="Vogue Avant Garde 1"/>
                <a:cs typeface="Vogue Avant Garde 1"/>
                <a:sym typeface="Vogue Avant Garde 1"/>
              </a:rPr>
              <a:t>En este día tan especial, queremos celebrar no solo tu cumpleaños, sino también la luz y alegría que aportas a Casa Malca. </a:t>
            </a:r>
          </a:p>
          <a:p>
            <a:pPr algn="just">
              <a:lnSpc>
                <a:spcPts val="3794"/>
              </a:lnSpc>
              <a:spcBef>
                <a:spcPct val="0"/>
              </a:spcBef>
            </a:pPr>
          </a:p>
          <a:p>
            <a:pPr algn="just">
              <a:lnSpc>
                <a:spcPts val="3794"/>
              </a:lnSpc>
              <a:spcBef>
                <a:spcPct val="0"/>
              </a:spcBef>
            </a:pPr>
            <a:r>
              <a:rPr lang="en-US" sz="2710">
                <a:solidFill>
                  <a:srgbClr val="FFFFFF"/>
                </a:solidFill>
                <a:latin typeface="Vogue Avant Garde 1"/>
                <a:ea typeface="Vogue Avant Garde 1"/>
                <a:cs typeface="Vogue Avant Garde 1"/>
                <a:sym typeface="Vogue Avant Garde 1"/>
              </a:rPr>
              <a:t>Tu dedicación, calidez y espíritu son parte de lo que nos hace brillar. </a:t>
            </a:r>
          </a:p>
          <a:p>
            <a:pPr algn="just">
              <a:lnSpc>
                <a:spcPts val="3794"/>
              </a:lnSpc>
              <a:spcBef>
                <a:spcPct val="0"/>
              </a:spcBef>
            </a:pPr>
          </a:p>
          <a:p>
            <a:pPr algn="just">
              <a:lnSpc>
                <a:spcPts val="3794"/>
              </a:lnSpc>
              <a:spcBef>
                <a:spcPct val="0"/>
              </a:spcBef>
            </a:pPr>
            <a:r>
              <a:rPr lang="en-US" sz="2710">
                <a:solidFill>
                  <a:srgbClr val="FFFFFF"/>
                </a:solidFill>
                <a:latin typeface="Vogue Avant Garde 1"/>
                <a:ea typeface="Vogue Avant Garde 1"/>
                <a:cs typeface="Vogue Avant Garde 1"/>
                <a:sym typeface="Vogue Avant Garde 1"/>
              </a:rPr>
              <a:t>Hoy brindamos por ti, por todos los momentos compartidos y por los que están por venir.</a:t>
            </a:r>
          </a:p>
        </p:txBody>
      </p:sp>
      <p:sp>
        <p:nvSpPr>
          <p:cNvPr name="TextBox 10" id="10"/>
          <p:cNvSpPr txBox="true"/>
          <p:nvPr/>
        </p:nvSpPr>
        <p:spPr>
          <a:xfrm rot="0">
            <a:off x="2036364" y="3376137"/>
            <a:ext cx="6214271" cy="885742"/>
          </a:xfrm>
          <a:prstGeom prst="rect">
            <a:avLst/>
          </a:prstGeom>
        </p:spPr>
        <p:txBody>
          <a:bodyPr anchor="t" rtlCol="false" tIns="0" lIns="0" bIns="0" rIns="0">
            <a:spAutoFit/>
          </a:bodyPr>
          <a:lstStyle/>
          <a:p>
            <a:pPr algn="ctr">
              <a:lnSpc>
                <a:spcPts val="7324"/>
              </a:lnSpc>
              <a:spcBef>
                <a:spcPct val="0"/>
              </a:spcBef>
            </a:pPr>
            <a:r>
              <a:rPr lang="en-US" sz="5231">
                <a:solidFill>
                  <a:srgbClr val="FFFFFF"/>
                </a:solidFill>
                <a:latin typeface="Playfair Display"/>
                <a:ea typeface="Playfair Display"/>
                <a:cs typeface="Playfair Display"/>
                <a:sym typeface="Playfair Display"/>
              </a:rPr>
              <a:t>QUERIDX</a:t>
            </a:r>
            <a:r>
              <a:rPr lang="en-US" sz="5231">
                <a:solidFill>
                  <a:srgbClr val="FFFFFF"/>
                </a:solidFill>
                <a:latin typeface="Playfair Display"/>
                <a:ea typeface="Playfair Display"/>
                <a:cs typeface="Playfair Display"/>
                <a:sym typeface="Playfair Display"/>
              </a:rPr>
              <a:t> ________</a:t>
            </a:r>
          </a:p>
        </p:txBody>
      </p:sp>
      <p:sp>
        <p:nvSpPr>
          <p:cNvPr name="TextBox 11" id="11"/>
          <p:cNvSpPr txBox="true"/>
          <p:nvPr/>
        </p:nvSpPr>
        <p:spPr>
          <a:xfrm rot="0">
            <a:off x="1693126" y="11199221"/>
            <a:ext cx="6995870" cy="1544934"/>
          </a:xfrm>
          <a:prstGeom prst="rect">
            <a:avLst/>
          </a:prstGeom>
        </p:spPr>
        <p:txBody>
          <a:bodyPr anchor="t" rtlCol="false" tIns="0" lIns="0" bIns="0" rIns="0">
            <a:spAutoFit/>
          </a:bodyPr>
          <a:lstStyle/>
          <a:p>
            <a:pPr algn="ctr">
              <a:lnSpc>
                <a:spcPts val="12671"/>
              </a:lnSpc>
              <a:spcBef>
                <a:spcPct val="0"/>
              </a:spcBef>
            </a:pPr>
            <a:r>
              <a:rPr lang="en-US" sz="9051">
                <a:solidFill>
                  <a:srgbClr val="FFFFFF"/>
                </a:solidFill>
                <a:latin typeface="Retro Signature"/>
                <a:ea typeface="Retro Signature"/>
                <a:cs typeface="Retro Signature"/>
                <a:sym typeface="Retro Signature"/>
              </a:rPr>
              <a:t>Con todo nuestro cariño</a:t>
            </a:r>
          </a:p>
        </p:txBody>
      </p:sp>
      <p:sp>
        <p:nvSpPr>
          <p:cNvPr name="TextBox 12" id="12"/>
          <p:cNvSpPr txBox="true"/>
          <p:nvPr/>
        </p:nvSpPr>
        <p:spPr>
          <a:xfrm rot="0">
            <a:off x="2314946" y="12569932"/>
            <a:ext cx="6048892" cy="608895"/>
          </a:xfrm>
          <a:prstGeom prst="rect">
            <a:avLst/>
          </a:prstGeom>
        </p:spPr>
        <p:txBody>
          <a:bodyPr anchor="t" rtlCol="false" tIns="0" lIns="0" bIns="0" rIns="0">
            <a:spAutoFit/>
          </a:bodyPr>
          <a:lstStyle/>
          <a:p>
            <a:pPr algn="ctr">
              <a:lnSpc>
                <a:spcPts val="5083"/>
              </a:lnSpc>
              <a:spcBef>
                <a:spcPct val="0"/>
              </a:spcBef>
            </a:pPr>
            <a:r>
              <a:rPr lang="en-US" sz="3631">
                <a:solidFill>
                  <a:srgbClr val="FFFFFF"/>
                </a:solidFill>
                <a:latin typeface="Playfair Display"/>
                <a:ea typeface="Playfair Display"/>
                <a:cs typeface="Playfair Display"/>
                <a:sym typeface="Playfair Display"/>
              </a:rPr>
              <a:t>EL EQUIPO DE CASA MALCA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A0A0C"/>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alphaModFix amt="70000"/>
            </a:blip>
            <a:stretch>
              <a:fillRect l="-9151" t="0" r="-9151" b="0"/>
            </a:stretch>
          </a:blipFill>
        </p:spPr>
      </p:sp>
      <p:grpSp>
        <p:nvGrpSpPr>
          <p:cNvPr name="Group 3" id="3"/>
          <p:cNvGrpSpPr>
            <a:grpSpLocks noChangeAspect="true"/>
          </p:cNvGrpSpPr>
          <p:nvPr/>
        </p:nvGrpSpPr>
        <p:grpSpPr>
          <a:xfrm rot="0">
            <a:off x="1847493" y="2106528"/>
            <a:ext cx="6592014" cy="10372050"/>
            <a:chOff x="0" y="0"/>
            <a:chExt cx="2179320" cy="3429000"/>
          </a:xfrm>
        </p:grpSpPr>
        <p:sp>
          <p:nvSpPr>
            <p:cNvPr name="Freeform 4" id="4"/>
            <p:cNvSpPr/>
            <p:nvPr/>
          </p:nvSpPr>
          <p:spPr>
            <a:xfrm flipH="false" flipV="false" rot="0">
              <a:off x="130810" y="241300"/>
              <a:ext cx="1935480" cy="2580640"/>
            </a:xfrm>
            <a:custGeom>
              <a:avLst/>
              <a:gdLst/>
              <a:ahLst/>
              <a:cxnLst/>
              <a:rect r="r" b="b" t="t" l="l"/>
              <a:pathLst>
                <a:path h="2580640" w="1935480">
                  <a:moveTo>
                    <a:pt x="1935480" y="2580640"/>
                  </a:moveTo>
                  <a:lnTo>
                    <a:pt x="0" y="2580640"/>
                  </a:lnTo>
                  <a:lnTo>
                    <a:pt x="0" y="0"/>
                  </a:lnTo>
                  <a:lnTo>
                    <a:pt x="1935480" y="0"/>
                  </a:lnTo>
                  <a:lnTo>
                    <a:pt x="1935480" y="2580640"/>
                  </a:lnTo>
                  <a:close/>
                </a:path>
              </a:pathLst>
            </a:custGeom>
            <a:blipFill>
              <a:blip r:embed="rId3"/>
              <a:stretch>
                <a:fillRect l="0" t="-17611" r="-10174" b="-6179"/>
              </a:stretch>
            </a:blipFill>
          </p:spPr>
        </p:sp>
        <p:sp>
          <p:nvSpPr>
            <p:cNvPr name="Freeform 5" id="5"/>
            <p:cNvSpPr/>
            <p:nvPr/>
          </p:nvSpPr>
          <p:spPr>
            <a:xfrm flipH="false" flipV="false" rot="0">
              <a:off x="0" y="0"/>
              <a:ext cx="2179320" cy="3429000"/>
            </a:xfrm>
            <a:custGeom>
              <a:avLst/>
              <a:gdLst/>
              <a:ahLst/>
              <a:cxnLst/>
              <a:rect r="r" b="b" t="t" l="l"/>
              <a:pathLst>
                <a:path h="3429000" w="2179320">
                  <a:moveTo>
                    <a:pt x="2179320" y="3429000"/>
                  </a:moveTo>
                  <a:lnTo>
                    <a:pt x="0" y="3429000"/>
                  </a:lnTo>
                  <a:lnTo>
                    <a:pt x="0" y="0"/>
                  </a:lnTo>
                  <a:lnTo>
                    <a:pt x="2179320" y="0"/>
                  </a:lnTo>
                  <a:lnTo>
                    <a:pt x="2179320" y="3429000"/>
                  </a:lnTo>
                  <a:close/>
                </a:path>
              </a:pathLst>
            </a:custGeom>
            <a:blipFill>
              <a:blip r:embed="rId4"/>
              <a:stretch>
                <a:fillRect l="-54" t="0" r="-54" b="0"/>
              </a:stretch>
            </a:blipFill>
          </p:spPr>
        </p:sp>
      </p:grpSp>
      <p:sp>
        <p:nvSpPr>
          <p:cNvPr name="Freeform 6" id="6"/>
          <p:cNvSpPr/>
          <p:nvPr/>
        </p:nvSpPr>
        <p:spPr>
          <a:xfrm flipH="false" flipV="false" rot="-487831">
            <a:off x="3723575" y="1566956"/>
            <a:ext cx="2839851" cy="1079143"/>
          </a:xfrm>
          <a:custGeom>
            <a:avLst/>
            <a:gdLst/>
            <a:ahLst/>
            <a:cxnLst/>
            <a:rect r="r" b="b" t="t" l="l"/>
            <a:pathLst>
              <a:path h="1079143" w="2839851">
                <a:moveTo>
                  <a:pt x="0" y="0"/>
                </a:moveTo>
                <a:lnTo>
                  <a:pt x="2839850" y="0"/>
                </a:lnTo>
                <a:lnTo>
                  <a:pt x="2839850" y="1079143"/>
                </a:lnTo>
                <a:lnTo>
                  <a:pt x="0" y="1079143"/>
                </a:lnTo>
                <a:lnTo>
                  <a:pt x="0" y="0"/>
                </a:lnTo>
                <a:close/>
              </a:path>
            </a:pathLst>
          </a:custGeom>
          <a:blipFill>
            <a:blip r:embed="rId5"/>
            <a:stretch>
              <a:fillRect l="0" t="0" r="0" b="0"/>
            </a:stretch>
          </a:blipFill>
        </p:spPr>
      </p:sp>
      <p:sp>
        <p:nvSpPr>
          <p:cNvPr name="Freeform 7" id="7"/>
          <p:cNvSpPr/>
          <p:nvPr/>
        </p:nvSpPr>
        <p:spPr>
          <a:xfrm flipH="false" flipV="false" rot="0">
            <a:off x="3500660" y="-614140"/>
            <a:ext cx="3285680" cy="3285680"/>
          </a:xfrm>
          <a:custGeom>
            <a:avLst/>
            <a:gdLst/>
            <a:ahLst/>
            <a:cxnLst/>
            <a:rect r="r" b="b" t="t" l="l"/>
            <a:pathLst>
              <a:path h="3285680" w="3285680">
                <a:moveTo>
                  <a:pt x="0" y="0"/>
                </a:moveTo>
                <a:lnTo>
                  <a:pt x="3285680" y="0"/>
                </a:lnTo>
                <a:lnTo>
                  <a:pt x="3285680" y="3285680"/>
                </a:lnTo>
                <a:lnTo>
                  <a:pt x="0" y="3285680"/>
                </a:lnTo>
                <a:lnTo>
                  <a:pt x="0" y="0"/>
                </a:lnTo>
                <a:close/>
              </a:path>
            </a:pathLst>
          </a:custGeom>
          <a:blipFill>
            <a:blip r:embed="rId6"/>
            <a:stretch>
              <a:fillRect l="0" t="0" r="0" b="0"/>
            </a:stretch>
          </a:blipFill>
        </p:spPr>
      </p:sp>
      <p:sp>
        <p:nvSpPr>
          <p:cNvPr name="TextBox 8" id="8"/>
          <p:cNvSpPr txBox="true"/>
          <p:nvPr/>
        </p:nvSpPr>
        <p:spPr>
          <a:xfrm rot="0">
            <a:off x="1326202" y="13087999"/>
            <a:ext cx="7634596" cy="1602452"/>
          </a:xfrm>
          <a:prstGeom prst="rect">
            <a:avLst/>
          </a:prstGeom>
        </p:spPr>
        <p:txBody>
          <a:bodyPr anchor="t" rtlCol="false" tIns="0" lIns="0" bIns="0" rIns="0">
            <a:spAutoFit/>
          </a:bodyPr>
          <a:lstStyle/>
          <a:p>
            <a:pPr algn="ctr">
              <a:lnSpc>
                <a:spcPts val="3102"/>
              </a:lnSpc>
              <a:spcBef>
                <a:spcPct val="0"/>
              </a:spcBef>
            </a:pPr>
            <a:r>
              <a:rPr lang="en-US" sz="2216">
                <a:solidFill>
                  <a:srgbClr val="FFFFFF"/>
                </a:solidFill>
                <a:latin typeface="Vogue Avant Garde 2"/>
                <a:ea typeface="Vogue Avant Garde 2"/>
                <a:cs typeface="Vogue Avant Garde 2"/>
                <a:sym typeface="Vogue Avant Garde 2"/>
              </a:rPr>
              <a:t> On this special day, we want to celebrate not only your birthday, but also the light and joy you bring to Casa Malca.  Your dedication, warmth and spirit are part of what makes us shine.</a:t>
            </a:r>
          </a:p>
        </p:txBody>
      </p:sp>
      <p:sp>
        <p:nvSpPr>
          <p:cNvPr name="TextBox 9" id="9"/>
          <p:cNvSpPr txBox="true"/>
          <p:nvPr/>
        </p:nvSpPr>
        <p:spPr>
          <a:xfrm rot="0">
            <a:off x="3526866" y="10949598"/>
            <a:ext cx="3233267" cy="861102"/>
          </a:xfrm>
          <a:prstGeom prst="rect">
            <a:avLst/>
          </a:prstGeom>
        </p:spPr>
        <p:txBody>
          <a:bodyPr anchor="t" rtlCol="false" tIns="0" lIns="0" bIns="0" rIns="0">
            <a:spAutoFit/>
          </a:bodyPr>
          <a:lstStyle/>
          <a:p>
            <a:pPr algn="ctr">
              <a:lnSpc>
                <a:spcPts val="7096"/>
              </a:lnSpc>
              <a:spcBef>
                <a:spcPct val="0"/>
              </a:spcBef>
            </a:pPr>
            <a:r>
              <a:rPr lang="en-US" sz="5068">
                <a:solidFill>
                  <a:srgbClr val="0A0A0C"/>
                </a:solidFill>
                <a:latin typeface="Playfair Display"/>
                <a:ea typeface="Playfair Display"/>
                <a:cs typeface="Playfair Display"/>
                <a:sym typeface="Playfair Display"/>
              </a:rPr>
              <a:t>DEAR XXX</a:t>
            </a:r>
            <a:r>
              <a:rPr lang="en-US" sz="5068">
                <a:solidFill>
                  <a:srgbClr val="0A0A0C"/>
                </a:solidFill>
                <a:latin typeface="Playfair Display"/>
                <a:ea typeface="Playfair Display"/>
                <a:cs typeface="Playfair Display"/>
                <a:sym typeface="Playfair Display"/>
              </a:rPr>
              <a:t>!</a:t>
            </a:r>
          </a:p>
        </p:txBody>
      </p:sp>
      <p:sp>
        <p:nvSpPr>
          <p:cNvPr name="TextBox 10" id="10"/>
          <p:cNvSpPr txBox="true"/>
          <p:nvPr/>
        </p:nvSpPr>
        <p:spPr>
          <a:xfrm rot="0">
            <a:off x="1269732" y="15214146"/>
            <a:ext cx="7839643" cy="1510585"/>
          </a:xfrm>
          <a:prstGeom prst="rect">
            <a:avLst/>
          </a:prstGeom>
        </p:spPr>
        <p:txBody>
          <a:bodyPr anchor="t" rtlCol="false" tIns="0" lIns="0" bIns="0" rIns="0">
            <a:spAutoFit/>
          </a:bodyPr>
          <a:lstStyle/>
          <a:p>
            <a:pPr algn="ctr">
              <a:lnSpc>
                <a:spcPts val="12270"/>
              </a:lnSpc>
              <a:spcBef>
                <a:spcPct val="0"/>
              </a:spcBef>
            </a:pPr>
            <a:r>
              <a:rPr lang="en-US" sz="8764">
                <a:solidFill>
                  <a:srgbClr val="FFFFFF"/>
                </a:solidFill>
                <a:latin typeface="Retro Signature"/>
                <a:ea typeface="Retro Signature"/>
                <a:cs typeface="Retro Signature"/>
                <a:sym typeface="Retro Signature"/>
              </a:rPr>
              <a:t>With all of our LOVE</a:t>
            </a:r>
          </a:p>
        </p:txBody>
      </p:sp>
      <p:sp>
        <p:nvSpPr>
          <p:cNvPr name="TextBox 11" id="11"/>
          <p:cNvSpPr txBox="true"/>
          <p:nvPr/>
        </p:nvSpPr>
        <p:spPr>
          <a:xfrm rot="0">
            <a:off x="3296226" y="16658376"/>
            <a:ext cx="4073908" cy="600880"/>
          </a:xfrm>
          <a:prstGeom prst="rect">
            <a:avLst/>
          </a:prstGeom>
        </p:spPr>
        <p:txBody>
          <a:bodyPr anchor="t" rtlCol="false" tIns="0" lIns="0" bIns="0" rIns="0">
            <a:spAutoFit/>
          </a:bodyPr>
          <a:lstStyle/>
          <a:p>
            <a:pPr algn="ctr">
              <a:lnSpc>
                <a:spcPts val="4922"/>
              </a:lnSpc>
              <a:spcBef>
                <a:spcPct val="0"/>
              </a:spcBef>
            </a:pPr>
            <a:r>
              <a:rPr lang="en-US" sz="3516">
                <a:solidFill>
                  <a:srgbClr val="FFFFFF"/>
                </a:solidFill>
                <a:latin typeface="Playfair Display"/>
                <a:ea typeface="Playfair Display"/>
                <a:cs typeface="Playfair Display"/>
                <a:sym typeface="Playfair Display"/>
              </a:rPr>
              <a:t>CASA MALCA TEAM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A0A0C"/>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0287000" cy="18288000"/>
          </a:xfrm>
          <a:custGeom>
            <a:avLst/>
            <a:gdLst/>
            <a:ahLst/>
            <a:cxnLst/>
            <a:rect r="r" b="b" t="t" l="l"/>
            <a:pathLst>
              <a:path h="18288000" w="10287000">
                <a:moveTo>
                  <a:pt x="0" y="18288000"/>
                </a:moveTo>
                <a:lnTo>
                  <a:pt x="0" y="0"/>
                </a:lnTo>
                <a:lnTo>
                  <a:pt x="10287000" y="0"/>
                </a:lnTo>
                <a:lnTo>
                  <a:pt x="10287000" y="18288000"/>
                </a:lnTo>
                <a:lnTo>
                  <a:pt x="0" y="18288000"/>
                </a:lnTo>
                <a:close/>
              </a:path>
            </a:pathLst>
          </a:custGeom>
          <a:blipFill>
            <a:blip r:embed="rId2">
              <a:alphaModFix amt="70000"/>
            </a:blip>
            <a:stretch>
              <a:fillRect l="-9151" t="0" r="-9151" b="0"/>
            </a:stretch>
          </a:blipFill>
        </p:spPr>
      </p:sp>
      <p:grpSp>
        <p:nvGrpSpPr>
          <p:cNvPr name="Group 3" id="3"/>
          <p:cNvGrpSpPr>
            <a:grpSpLocks noChangeAspect="true"/>
          </p:cNvGrpSpPr>
          <p:nvPr/>
        </p:nvGrpSpPr>
        <p:grpSpPr>
          <a:xfrm rot="0">
            <a:off x="1847493" y="2106528"/>
            <a:ext cx="6592014" cy="10372050"/>
            <a:chOff x="0" y="0"/>
            <a:chExt cx="2179320" cy="3429000"/>
          </a:xfrm>
        </p:grpSpPr>
        <p:sp>
          <p:nvSpPr>
            <p:cNvPr name="Freeform 4" id="4"/>
            <p:cNvSpPr/>
            <p:nvPr/>
          </p:nvSpPr>
          <p:spPr>
            <a:xfrm flipH="false" flipV="false" rot="0">
              <a:off x="130810" y="241300"/>
              <a:ext cx="1935480" cy="2580640"/>
            </a:xfrm>
            <a:custGeom>
              <a:avLst/>
              <a:gdLst/>
              <a:ahLst/>
              <a:cxnLst/>
              <a:rect r="r" b="b" t="t" l="l"/>
              <a:pathLst>
                <a:path h="2580640" w="1935480">
                  <a:moveTo>
                    <a:pt x="1935480" y="2580640"/>
                  </a:moveTo>
                  <a:lnTo>
                    <a:pt x="0" y="2580640"/>
                  </a:lnTo>
                  <a:lnTo>
                    <a:pt x="0" y="0"/>
                  </a:lnTo>
                  <a:lnTo>
                    <a:pt x="1935480" y="0"/>
                  </a:lnTo>
                  <a:lnTo>
                    <a:pt x="1935480" y="2580640"/>
                  </a:lnTo>
                  <a:close/>
                </a:path>
              </a:pathLst>
            </a:custGeom>
            <a:blipFill>
              <a:blip r:embed="rId3"/>
              <a:stretch>
                <a:fillRect l="0" t="-17611" r="-10174" b="-6179"/>
              </a:stretch>
            </a:blipFill>
          </p:spPr>
        </p:sp>
        <p:sp>
          <p:nvSpPr>
            <p:cNvPr name="Freeform 5" id="5"/>
            <p:cNvSpPr/>
            <p:nvPr/>
          </p:nvSpPr>
          <p:spPr>
            <a:xfrm flipH="false" flipV="false" rot="0">
              <a:off x="0" y="0"/>
              <a:ext cx="2179320" cy="3429000"/>
            </a:xfrm>
            <a:custGeom>
              <a:avLst/>
              <a:gdLst/>
              <a:ahLst/>
              <a:cxnLst/>
              <a:rect r="r" b="b" t="t" l="l"/>
              <a:pathLst>
                <a:path h="3429000" w="2179320">
                  <a:moveTo>
                    <a:pt x="2179320" y="3429000"/>
                  </a:moveTo>
                  <a:lnTo>
                    <a:pt x="0" y="3429000"/>
                  </a:lnTo>
                  <a:lnTo>
                    <a:pt x="0" y="0"/>
                  </a:lnTo>
                  <a:lnTo>
                    <a:pt x="2179320" y="0"/>
                  </a:lnTo>
                  <a:lnTo>
                    <a:pt x="2179320" y="3429000"/>
                  </a:lnTo>
                  <a:close/>
                </a:path>
              </a:pathLst>
            </a:custGeom>
            <a:blipFill>
              <a:blip r:embed="rId4"/>
              <a:stretch>
                <a:fillRect l="-54" t="0" r="-54" b="0"/>
              </a:stretch>
            </a:blipFill>
          </p:spPr>
        </p:sp>
      </p:grpSp>
      <p:sp>
        <p:nvSpPr>
          <p:cNvPr name="Freeform 6" id="6"/>
          <p:cNvSpPr/>
          <p:nvPr/>
        </p:nvSpPr>
        <p:spPr>
          <a:xfrm flipH="false" flipV="false" rot="-487831">
            <a:off x="3723575" y="1566956"/>
            <a:ext cx="2839851" cy="1079143"/>
          </a:xfrm>
          <a:custGeom>
            <a:avLst/>
            <a:gdLst/>
            <a:ahLst/>
            <a:cxnLst/>
            <a:rect r="r" b="b" t="t" l="l"/>
            <a:pathLst>
              <a:path h="1079143" w="2839851">
                <a:moveTo>
                  <a:pt x="0" y="0"/>
                </a:moveTo>
                <a:lnTo>
                  <a:pt x="2839850" y="0"/>
                </a:lnTo>
                <a:lnTo>
                  <a:pt x="2839850" y="1079143"/>
                </a:lnTo>
                <a:lnTo>
                  <a:pt x="0" y="1079143"/>
                </a:lnTo>
                <a:lnTo>
                  <a:pt x="0" y="0"/>
                </a:lnTo>
                <a:close/>
              </a:path>
            </a:pathLst>
          </a:custGeom>
          <a:blipFill>
            <a:blip r:embed="rId5"/>
            <a:stretch>
              <a:fillRect l="0" t="0" r="0" b="0"/>
            </a:stretch>
          </a:blipFill>
        </p:spPr>
      </p:sp>
      <p:sp>
        <p:nvSpPr>
          <p:cNvPr name="Freeform 7" id="7"/>
          <p:cNvSpPr/>
          <p:nvPr/>
        </p:nvSpPr>
        <p:spPr>
          <a:xfrm flipH="false" flipV="false" rot="0">
            <a:off x="3500660" y="-614140"/>
            <a:ext cx="3285680" cy="3285680"/>
          </a:xfrm>
          <a:custGeom>
            <a:avLst/>
            <a:gdLst/>
            <a:ahLst/>
            <a:cxnLst/>
            <a:rect r="r" b="b" t="t" l="l"/>
            <a:pathLst>
              <a:path h="3285680" w="3285680">
                <a:moveTo>
                  <a:pt x="0" y="0"/>
                </a:moveTo>
                <a:lnTo>
                  <a:pt x="3285680" y="0"/>
                </a:lnTo>
                <a:lnTo>
                  <a:pt x="3285680" y="3285680"/>
                </a:lnTo>
                <a:lnTo>
                  <a:pt x="0" y="3285680"/>
                </a:lnTo>
                <a:lnTo>
                  <a:pt x="0" y="0"/>
                </a:lnTo>
                <a:close/>
              </a:path>
            </a:pathLst>
          </a:custGeom>
          <a:blipFill>
            <a:blip r:embed="rId6"/>
            <a:stretch>
              <a:fillRect l="0" t="0" r="0" b="0"/>
            </a:stretch>
          </a:blipFill>
        </p:spPr>
      </p:sp>
      <p:sp>
        <p:nvSpPr>
          <p:cNvPr name="TextBox 8" id="8"/>
          <p:cNvSpPr txBox="true"/>
          <p:nvPr/>
        </p:nvSpPr>
        <p:spPr>
          <a:xfrm rot="0">
            <a:off x="1326202" y="13087999"/>
            <a:ext cx="7634596" cy="1602452"/>
          </a:xfrm>
          <a:prstGeom prst="rect">
            <a:avLst/>
          </a:prstGeom>
        </p:spPr>
        <p:txBody>
          <a:bodyPr anchor="t" rtlCol="false" tIns="0" lIns="0" bIns="0" rIns="0">
            <a:spAutoFit/>
          </a:bodyPr>
          <a:lstStyle/>
          <a:p>
            <a:pPr algn="ctr">
              <a:lnSpc>
                <a:spcPts val="3102"/>
              </a:lnSpc>
              <a:spcBef>
                <a:spcPct val="0"/>
              </a:spcBef>
            </a:pPr>
            <a:r>
              <a:rPr lang="en-US" sz="2216">
                <a:solidFill>
                  <a:srgbClr val="FFFFFF"/>
                </a:solidFill>
                <a:latin typeface="Vogue Avant Garde 2"/>
                <a:ea typeface="Vogue Avant Garde 2"/>
                <a:cs typeface="Vogue Avant Garde 2"/>
                <a:sym typeface="Vogue Avant Garde 2"/>
              </a:rPr>
              <a:t>En este día tan especial, queremos celebrar no solo tu cumpleaños, sino también la luz y alegría que aportas a Casa Malca.  Tu dedicación, calidez y espíritu son parte de lo que nos hace brillar. </a:t>
            </a:r>
          </a:p>
        </p:txBody>
      </p:sp>
      <p:sp>
        <p:nvSpPr>
          <p:cNvPr name="TextBox 9" id="9"/>
          <p:cNvSpPr txBox="true"/>
          <p:nvPr/>
        </p:nvSpPr>
        <p:spPr>
          <a:xfrm rot="0">
            <a:off x="2563010" y="10949598"/>
            <a:ext cx="5160980" cy="861102"/>
          </a:xfrm>
          <a:prstGeom prst="rect">
            <a:avLst/>
          </a:prstGeom>
        </p:spPr>
        <p:txBody>
          <a:bodyPr anchor="t" rtlCol="false" tIns="0" lIns="0" bIns="0" rIns="0">
            <a:spAutoFit/>
          </a:bodyPr>
          <a:lstStyle/>
          <a:p>
            <a:pPr algn="ctr">
              <a:lnSpc>
                <a:spcPts val="7096"/>
              </a:lnSpc>
              <a:spcBef>
                <a:spcPct val="0"/>
              </a:spcBef>
            </a:pPr>
            <a:r>
              <a:rPr lang="en-US" sz="5068">
                <a:solidFill>
                  <a:srgbClr val="0A0A0C"/>
                </a:solidFill>
                <a:latin typeface="Playfair Display"/>
                <a:ea typeface="Playfair Display"/>
                <a:cs typeface="Playfair Display"/>
                <a:sym typeface="Playfair Display"/>
              </a:rPr>
              <a:t>Querida Armina !!</a:t>
            </a:r>
          </a:p>
        </p:txBody>
      </p:sp>
      <p:sp>
        <p:nvSpPr>
          <p:cNvPr name="TextBox 10" id="10"/>
          <p:cNvSpPr txBox="true"/>
          <p:nvPr/>
        </p:nvSpPr>
        <p:spPr>
          <a:xfrm rot="0">
            <a:off x="1802541" y="15214146"/>
            <a:ext cx="6774025" cy="1510905"/>
          </a:xfrm>
          <a:prstGeom prst="rect">
            <a:avLst/>
          </a:prstGeom>
        </p:spPr>
        <p:txBody>
          <a:bodyPr anchor="t" rtlCol="false" tIns="0" lIns="0" bIns="0" rIns="0">
            <a:spAutoFit/>
          </a:bodyPr>
          <a:lstStyle/>
          <a:p>
            <a:pPr algn="ctr">
              <a:lnSpc>
                <a:spcPts val="12270"/>
              </a:lnSpc>
              <a:spcBef>
                <a:spcPct val="0"/>
              </a:spcBef>
            </a:pPr>
            <a:r>
              <a:rPr lang="en-US" sz="8764">
                <a:solidFill>
                  <a:srgbClr val="FFFFFF"/>
                </a:solidFill>
                <a:latin typeface="Retro Signature"/>
                <a:ea typeface="Retro Signature"/>
                <a:cs typeface="Retro Signature"/>
                <a:sym typeface="Retro Signature"/>
              </a:rPr>
              <a:t>Con todo nuestro cariño</a:t>
            </a:r>
          </a:p>
        </p:txBody>
      </p:sp>
      <p:sp>
        <p:nvSpPr>
          <p:cNvPr name="TextBox 11" id="11"/>
          <p:cNvSpPr txBox="true"/>
          <p:nvPr/>
        </p:nvSpPr>
        <p:spPr>
          <a:xfrm rot="0">
            <a:off x="2404642" y="16658376"/>
            <a:ext cx="5857076" cy="600924"/>
          </a:xfrm>
          <a:prstGeom prst="rect">
            <a:avLst/>
          </a:prstGeom>
        </p:spPr>
        <p:txBody>
          <a:bodyPr anchor="t" rtlCol="false" tIns="0" lIns="0" bIns="0" rIns="0">
            <a:spAutoFit/>
          </a:bodyPr>
          <a:lstStyle/>
          <a:p>
            <a:pPr algn="ctr">
              <a:lnSpc>
                <a:spcPts val="4922"/>
              </a:lnSpc>
              <a:spcBef>
                <a:spcPct val="0"/>
              </a:spcBef>
            </a:pPr>
            <a:r>
              <a:rPr lang="en-US" sz="3516">
                <a:solidFill>
                  <a:srgbClr val="FFFFFF"/>
                </a:solidFill>
                <a:latin typeface="Playfair Display"/>
                <a:ea typeface="Playfair Display"/>
                <a:cs typeface="Playfair Display"/>
                <a:sym typeface="Playfair Display"/>
              </a:rPr>
              <a:t>EL EQUIPO DE CASA MALCA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19048" t="-510" r="0" b="0"/>
            </a:stretch>
          </a:blipFill>
        </p:spPr>
      </p:sp>
      <p:sp>
        <p:nvSpPr>
          <p:cNvPr name="Freeform 3" id="3"/>
          <p:cNvSpPr/>
          <p:nvPr/>
        </p:nvSpPr>
        <p:spPr>
          <a:xfrm flipH="false" flipV="false" rot="0">
            <a:off x="3042955" y="1510977"/>
            <a:ext cx="4296213" cy="2411250"/>
          </a:xfrm>
          <a:custGeom>
            <a:avLst/>
            <a:gdLst/>
            <a:ahLst/>
            <a:cxnLst/>
            <a:rect r="r" b="b" t="t" l="l"/>
            <a:pathLst>
              <a:path h="2411250" w="4296213">
                <a:moveTo>
                  <a:pt x="0" y="0"/>
                </a:moveTo>
                <a:lnTo>
                  <a:pt x="4296213" y="0"/>
                </a:lnTo>
                <a:lnTo>
                  <a:pt x="4296213" y="2411250"/>
                </a:lnTo>
                <a:lnTo>
                  <a:pt x="0" y="24112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598004" y="7034224"/>
            <a:ext cx="6835387" cy="5737796"/>
          </a:xfrm>
          <a:prstGeom prst="rect">
            <a:avLst/>
          </a:prstGeom>
        </p:spPr>
        <p:txBody>
          <a:bodyPr anchor="t" rtlCol="false" tIns="0" lIns="0" bIns="0" rIns="0">
            <a:spAutoFit/>
          </a:bodyPr>
          <a:lstStyle/>
          <a:p>
            <a:pPr algn="ctr">
              <a:lnSpc>
                <a:spcPts val="4104"/>
              </a:lnSpc>
            </a:pPr>
            <a:r>
              <a:rPr lang="en-US" sz="2931">
                <a:solidFill>
                  <a:srgbClr val="FFFFFF"/>
                </a:solidFill>
                <a:latin typeface="Vogue Avant Garde 2"/>
                <a:ea typeface="Vogue Avant Garde 2"/>
                <a:cs typeface="Vogue Avant Garde 2"/>
                <a:sym typeface="Vogue Avant Garde 2"/>
              </a:rPr>
              <a:t>On this special day, we want to celebrate not only your birthday, but also the light and joy you bring to Casa Malca. </a:t>
            </a:r>
          </a:p>
          <a:p>
            <a:pPr algn="ctr">
              <a:lnSpc>
                <a:spcPts val="4104"/>
              </a:lnSpc>
            </a:pPr>
          </a:p>
          <a:p>
            <a:pPr algn="ctr">
              <a:lnSpc>
                <a:spcPts val="4104"/>
              </a:lnSpc>
            </a:pPr>
            <a:r>
              <a:rPr lang="en-US" sz="2931">
                <a:solidFill>
                  <a:srgbClr val="FFFFFF"/>
                </a:solidFill>
                <a:latin typeface="Vogue Avant Garde 2"/>
                <a:ea typeface="Vogue Avant Garde 2"/>
                <a:cs typeface="Vogue Avant Garde 2"/>
                <a:sym typeface="Vogue Avant Garde 2"/>
              </a:rPr>
              <a:t>Your dedication, warmth and spirit are part of what makes us shine. </a:t>
            </a:r>
          </a:p>
          <a:p>
            <a:pPr algn="ctr">
              <a:lnSpc>
                <a:spcPts val="4104"/>
              </a:lnSpc>
            </a:pPr>
          </a:p>
          <a:p>
            <a:pPr algn="ctr">
              <a:lnSpc>
                <a:spcPts val="4104"/>
              </a:lnSpc>
              <a:spcBef>
                <a:spcPct val="0"/>
              </a:spcBef>
            </a:pPr>
            <a:r>
              <a:rPr lang="en-US" sz="2931">
                <a:solidFill>
                  <a:srgbClr val="FFFFFF"/>
                </a:solidFill>
                <a:latin typeface="Vogue Avant Garde 2"/>
                <a:ea typeface="Vogue Avant Garde 2"/>
                <a:cs typeface="Vogue Avant Garde 2"/>
                <a:sym typeface="Vogue Avant Garde 2"/>
              </a:rPr>
              <a:t>Today we toast to you, to all the moments we have shared and to those yet to come.</a:t>
            </a:r>
          </a:p>
        </p:txBody>
      </p:sp>
      <p:sp>
        <p:nvSpPr>
          <p:cNvPr name="Freeform 5" id="5"/>
          <p:cNvSpPr/>
          <p:nvPr/>
        </p:nvSpPr>
        <p:spPr>
          <a:xfrm flipH="false" flipV="false" rot="0">
            <a:off x="4424531" y="16554930"/>
            <a:ext cx="1087210" cy="1089543"/>
          </a:xfrm>
          <a:custGeom>
            <a:avLst/>
            <a:gdLst/>
            <a:ahLst/>
            <a:cxnLst/>
            <a:rect r="r" b="b" t="t" l="l"/>
            <a:pathLst>
              <a:path h="1089543" w="1087210">
                <a:moveTo>
                  <a:pt x="0" y="0"/>
                </a:moveTo>
                <a:lnTo>
                  <a:pt x="1087210" y="0"/>
                </a:lnTo>
                <a:lnTo>
                  <a:pt x="1087210" y="1089543"/>
                </a:lnTo>
                <a:lnTo>
                  <a:pt x="0" y="1089543"/>
                </a:lnTo>
                <a:lnTo>
                  <a:pt x="0" y="0"/>
                </a:lnTo>
                <a:close/>
              </a:path>
            </a:pathLst>
          </a:custGeom>
          <a:blipFill>
            <a:blip r:embed="rId5"/>
            <a:stretch>
              <a:fillRect l="0" t="0" r="0" b="0"/>
            </a:stretch>
          </a:blipFill>
        </p:spPr>
      </p:sp>
      <p:sp>
        <p:nvSpPr>
          <p:cNvPr name="TextBox 6" id="6"/>
          <p:cNvSpPr txBox="true"/>
          <p:nvPr/>
        </p:nvSpPr>
        <p:spPr>
          <a:xfrm rot="0">
            <a:off x="3068731" y="4617552"/>
            <a:ext cx="4244660" cy="1006973"/>
          </a:xfrm>
          <a:prstGeom prst="rect">
            <a:avLst/>
          </a:prstGeom>
        </p:spPr>
        <p:txBody>
          <a:bodyPr anchor="t" rtlCol="false" tIns="0" lIns="0" bIns="0" rIns="0">
            <a:spAutoFit/>
          </a:bodyPr>
          <a:lstStyle/>
          <a:p>
            <a:pPr algn="ctr">
              <a:lnSpc>
                <a:spcPts val="8271"/>
              </a:lnSpc>
              <a:spcBef>
                <a:spcPct val="0"/>
              </a:spcBef>
            </a:pPr>
            <a:r>
              <a:rPr lang="en-US" sz="5908">
                <a:solidFill>
                  <a:srgbClr val="FFFFFF"/>
                </a:solidFill>
                <a:latin typeface="Playfair Display"/>
                <a:ea typeface="Playfair Display"/>
                <a:cs typeface="Playfair Display"/>
                <a:sym typeface="Playfair Display"/>
              </a:rPr>
              <a:t>DEAR XXXX</a:t>
            </a:r>
            <a:r>
              <a:rPr lang="en-US" sz="5908">
                <a:solidFill>
                  <a:srgbClr val="FFFFFF"/>
                </a:solidFill>
                <a:latin typeface="Playfair Display"/>
                <a:ea typeface="Playfair Display"/>
                <a:cs typeface="Playfair Display"/>
                <a:sym typeface="Playfair Display"/>
              </a:rPr>
              <a:t>!</a:t>
            </a:r>
          </a:p>
        </p:txBody>
      </p:sp>
      <p:sp>
        <p:nvSpPr>
          <p:cNvPr name="TextBox 7" id="7"/>
          <p:cNvSpPr txBox="true"/>
          <p:nvPr/>
        </p:nvSpPr>
        <p:spPr>
          <a:xfrm rot="0">
            <a:off x="1142868" y="13410195"/>
            <a:ext cx="8096387" cy="1544604"/>
          </a:xfrm>
          <a:prstGeom prst="rect">
            <a:avLst/>
          </a:prstGeom>
        </p:spPr>
        <p:txBody>
          <a:bodyPr anchor="t" rtlCol="false" tIns="0" lIns="0" bIns="0" rIns="0">
            <a:spAutoFit/>
          </a:bodyPr>
          <a:lstStyle/>
          <a:p>
            <a:pPr algn="ctr">
              <a:lnSpc>
                <a:spcPts val="12671"/>
              </a:lnSpc>
              <a:spcBef>
                <a:spcPct val="0"/>
              </a:spcBef>
            </a:pPr>
            <a:r>
              <a:rPr lang="en-US" sz="9051">
                <a:solidFill>
                  <a:srgbClr val="FFFFFF"/>
                </a:solidFill>
                <a:latin typeface="Retro Signature"/>
                <a:ea typeface="Retro Signature"/>
                <a:cs typeface="Retro Signature"/>
                <a:sym typeface="Retro Signature"/>
              </a:rPr>
              <a:t>With all of our LOVE</a:t>
            </a:r>
          </a:p>
        </p:txBody>
      </p:sp>
      <p:sp>
        <p:nvSpPr>
          <p:cNvPr name="TextBox 8" id="8"/>
          <p:cNvSpPr txBox="true"/>
          <p:nvPr/>
        </p:nvSpPr>
        <p:spPr>
          <a:xfrm rot="0">
            <a:off x="3235729" y="14897979"/>
            <a:ext cx="4207326" cy="608850"/>
          </a:xfrm>
          <a:prstGeom prst="rect">
            <a:avLst/>
          </a:prstGeom>
        </p:spPr>
        <p:txBody>
          <a:bodyPr anchor="t" rtlCol="false" tIns="0" lIns="0" bIns="0" rIns="0">
            <a:spAutoFit/>
          </a:bodyPr>
          <a:lstStyle/>
          <a:p>
            <a:pPr algn="ctr">
              <a:lnSpc>
                <a:spcPts val="5083"/>
              </a:lnSpc>
              <a:spcBef>
                <a:spcPct val="0"/>
              </a:spcBef>
            </a:pPr>
            <a:r>
              <a:rPr lang="en-US" sz="3631">
                <a:solidFill>
                  <a:srgbClr val="FFFFFF"/>
                </a:solidFill>
                <a:latin typeface="Playfair Display"/>
                <a:ea typeface="Playfair Display"/>
                <a:cs typeface="Playfair Display"/>
                <a:sym typeface="Playfair Display"/>
              </a:rPr>
              <a:t>CASA MALCA TEAM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19048" t="-510" r="0" b="0"/>
            </a:stretch>
          </a:blipFill>
        </p:spPr>
      </p:sp>
      <p:sp>
        <p:nvSpPr>
          <p:cNvPr name="Freeform 3" id="3"/>
          <p:cNvSpPr/>
          <p:nvPr/>
        </p:nvSpPr>
        <p:spPr>
          <a:xfrm flipH="false" flipV="false" rot="0">
            <a:off x="3042955" y="1510977"/>
            <a:ext cx="4296213" cy="2411250"/>
          </a:xfrm>
          <a:custGeom>
            <a:avLst/>
            <a:gdLst/>
            <a:ahLst/>
            <a:cxnLst/>
            <a:rect r="r" b="b" t="t" l="l"/>
            <a:pathLst>
              <a:path h="2411250" w="4296213">
                <a:moveTo>
                  <a:pt x="0" y="0"/>
                </a:moveTo>
                <a:lnTo>
                  <a:pt x="4296213" y="0"/>
                </a:lnTo>
                <a:lnTo>
                  <a:pt x="4296213" y="2411250"/>
                </a:lnTo>
                <a:lnTo>
                  <a:pt x="0" y="24112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598004" y="7034224"/>
            <a:ext cx="6835387" cy="5737796"/>
          </a:xfrm>
          <a:prstGeom prst="rect">
            <a:avLst/>
          </a:prstGeom>
        </p:spPr>
        <p:txBody>
          <a:bodyPr anchor="t" rtlCol="false" tIns="0" lIns="0" bIns="0" rIns="0">
            <a:spAutoFit/>
          </a:bodyPr>
          <a:lstStyle/>
          <a:p>
            <a:pPr algn="ctr">
              <a:lnSpc>
                <a:spcPts val="4104"/>
              </a:lnSpc>
              <a:spcBef>
                <a:spcPct val="0"/>
              </a:spcBef>
            </a:pPr>
            <a:r>
              <a:rPr lang="en-US" sz="2931">
                <a:solidFill>
                  <a:srgbClr val="FFFFFF"/>
                </a:solidFill>
                <a:latin typeface="Vogue Avant Garde 2"/>
                <a:ea typeface="Vogue Avant Garde 2"/>
                <a:cs typeface="Vogue Avant Garde 2"/>
                <a:sym typeface="Vogue Avant Garde 2"/>
              </a:rPr>
              <a:t>En este día tan especial, queremos celebrar no solo tu cumpleaños, sino también la luz y alegría que aportas a Casa Malca. </a:t>
            </a:r>
          </a:p>
          <a:p>
            <a:pPr algn="ctr">
              <a:lnSpc>
                <a:spcPts val="4104"/>
              </a:lnSpc>
              <a:spcBef>
                <a:spcPct val="0"/>
              </a:spcBef>
            </a:pPr>
          </a:p>
          <a:p>
            <a:pPr algn="ctr">
              <a:lnSpc>
                <a:spcPts val="4104"/>
              </a:lnSpc>
              <a:spcBef>
                <a:spcPct val="0"/>
              </a:spcBef>
            </a:pPr>
            <a:r>
              <a:rPr lang="en-US" sz="2931">
                <a:solidFill>
                  <a:srgbClr val="FFFFFF"/>
                </a:solidFill>
                <a:latin typeface="Vogue Avant Garde 2"/>
                <a:ea typeface="Vogue Avant Garde 2"/>
                <a:cs typeface="Vogue Avant Garde 2"/>
                <a:sym typeface="Vogue Avant Garde 2"/>
              </a:rPr>
              <a:t>Tu dedicación, calidez y espíritu son parte de lo que nos hace brillar. </a:t>
            </a:r>
          </a:p>
          <a:p>
            <a:pPr algn="ctr">
              <a:lnSpc>
                <a:spcPts val="4104"/>
              </a:lnSpc>
              <a:spcBef>
                <a:spcPct val="0"/>
              </a:spcBef>
            </a:pPr>
          </a:p>
          <a:p>
            <a:pPr algn="ctr">
              <a:lnSpc>
                <a:spcPts val="4104"/>
              </a:lnSpc>
              <a:spcBef>
                <a:spcPct val="0"/>
              </a:spcBef>
            </a:pPr>
            <a:r>
              <a:rPr lang="en-US" sz="2931">
                <a:solidFill>
                  <a:srgbClr val="FFFFFF"/>
                </a:solidFill>
                <a:latin typeface="Vogue Avant Garde 2"/>
                <a:ea typeface="Vogue Avant Garde 2"/>
                <a:cs typeface="Vogue Avant Garde 2"/>
                <a:sym typeface="Vogue Avant Garde 2"/>
              </a:rPr>
              <a:t>Hoy brindamos por ti, por todos los momentos compartidos y por los que están por venir.</a:t>
            </a:r>
          </a:p>
        </p:txBody>
      </p:sp>
      <p:sp>
        <p:nvSpPr>
          <p:cNvPr name="Freeform 5" id="5"/>
          <p:cNvSpPr/>
          <p:nvPr/>
        </p:nvSpPr>
        <p:spPr>
          <a:xfrm flipH="false" flipV="false" rot="0">
            <a:off x="4424531" y="16554930"/>
            <a:ext cx="1087210" cy="1089543"/>
          </a:xfrm>
          <a:custGeom>
            <a:avLst/>
            <a:gdLst/>
            <a:ahLst/>
            <a:cxnLst/>
            <a:rect r="r" b="b" t="t" l="l"/>
            <a:pathLst>
              <a:path h="1089543" w="1087210">
                <a:moveTo>
                  <a:pt x="0" y="0"/>
                </a:moveTo>
                <a:lnTo>
                  <a:pt x="1087210" y="0"/>
                </a:lnTo>
                <a:lnTo>
                  <a:pt x="1087210" y="1089543"/>
                </a:lnTo>
                <a:lnTo>
                  <a:pt x="0" y="1089543"/>
                </a:lnTo>
                <a:lnTo>
                  <a:pt x="0" y="0"/>
                </a:lnTo>
                <a:close/>
              </a:path>
            </a:pathLst>
          </a:custGeom>
          <a:blipFill>
            <a:blip r:embed="rId5"/>
            <a:stretch>
              <a:fillRect l="0" t="0" r="0" b="0"/>
            </a:stretch>
          </a:blipFill>
        </p:spPr>
      </p:sp>
      <p:sp>
        <p:nvSpPr>
          <p:cNvPr name="TextBox 6" id="6"/>
          <p:cNvSpPr txBox="true"/>
          <p:nvPr/>
        </p:nvSpPr>
        <p:spPr>
          <a:xfrm rot="0">
            <a:off x="2178395" y="4617552"/>
            <a:ext cx="6025332" cy="1006973"/>
          </a:xfrm>
          <a:prstGeom prst="rect">
            <a:avLst/>
          </a:prstGeom>
        </p:spPr>
        <p:txBody>
          <a:bodyPr anchor="t" rtlCol="false" tIns="0" lIns="0" bIns="0" rIns="0">
            <a:spAutoFit/>
          </a:bodyPr>
          <a:lstStyle/>
          <a:p>
            <a:pPr algn="ctr">
              <a:lnSpc>
                <a:spcPts val="8271"/>
              </a:lnSpc>
              <a:spcBef>
                <a:spcPct val="0"/>
              </a:spcBef>
            </a:pPr>
            <a:r>
              <a:rPr lang="en-US" sz="5908">
                <a:solidFill>
                  <a:srgbClr val="FFFFFF"/>
                </a:solidFill>
                <a:latin typeface="Playfair Display"/>
                <a:ea typeface="Playfair Display"/>
                <a:cs typeface="Playfair Display"/>
                <a:sym typeface="Playfair Display"/>
              </a:rPr>
              <a:t>Querida Armina!!!</a:t>
            </a:r>
          </a:p>
        </p:txBody>
      </p:sp>
      <p:sp>
        <p:nvSpPr>
          <p:cNvPr name="TextBox 7" id="7"/>
          <p:cNvSpPr txBox="true"/>
          <p:nvPr/>
        </p:nvSpPr>
        <p:spPr>
          <a:xfrm rot="0">
            <a:off x="1693126" y="13410195"/>
            <a:ext cx="6995870" cy="1544934"/>
          </a:xfrm>
          <a:prstGeom prst="rect">
            <a:avLst/>
          </a:prstGeom>
        </p:spPr>
        <p:txBody>
          <a:bodyPr anchor="t" rtlCol="false" tIns="0" lIns="0" bIns="0" rIns="0">
            <a:spAutoFit/>
          </a:bodyPr>
          <a:lstStyle/>
          <a:p>
            <a:pPr algn="ctr">
              <a:lnSpc>
                <a:spcPts val="12671"/>
              </a:lnSpc>
              <a:spcBef>
                <a:spcPct val="0"/>
              </a:spcBef>
            </a:pPr>
            <a:r>
              <a:rPr lang="en-US" sz="9051">
                <a:solidFill>
                  <a:srgbClr val="FFFFFF"/>
                </a:solidFill>
                <a:latin typeface="Retro Signature"/>
                <a:ea typeface="Retro Signature"/>
                <a:cs typeface="Retro Signature"/>
                <a:sym typeface="Retro Signature"/>
              </a:rPr>
              <a:t>Con todo nuestro cariño</a:t>
            </a:r>
          </a:p>
        </p:txBody>
      </p:sp>
      <p:sp>
        <p:nvSpPr>
          <p:cNvPr name="TextBox 8" id="8"/>
          <p:cNvSpPr txBox="true"/>
          <p:nvPr/>
        </p:nvSpPr>
        <p:spPr>
          <a:xfrm rot="0">
            <a:off x="2314946" y="14897979"/>
            <a:ext cx="6048892" cy="608895"/>
          </a:xfrm>
          <a:prstGeom prst="rect">
            <a:avLst/>
          </a:prstGeom>
        </p:spPr>
        <p:txBody>
          <a:bodyPr anchor="t" rtlCol="false" tIns="0" lIns="0" bIns="0" rIns="0">
            <a:spAutoFit/>
          </a:bodyPr>
          <a:lstStyle/>
          <a:p>
            <a:pPr algn="ctr">
              <a:lnSpc>
                <a:spcPts val="5083"/>
              </a:lnSpc>
              <a:spcBef>
                <a:spcPct val="0"/>
              </a:spcBef>
            </a:pPr>
            <a:r>
              <a:rPr lang="en-US" sz="3631">
                <a:solidFill>
                  <a:srgbClr val="FFFFFF"/>
                </a:solidFill>
                <a:latin typeface="Playfair Display"/>
                <a:ea typeface="Playfair Display"/>
                <a:cs typeface="Playfair Display"/>
                <a:sym typeface="Playfair Display"/>
              </a:rPr>
              <a:t>EL EQUIPO DE CASA MALCA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DAGODYyyFtM</dc:identifier>
  <dcterms:modified xsi:type="dcterms:W3CDTF">2011-08-01T06:04:30Z</dcterms:modified>
  <cp:revision>1</cp:revision>
  <dc:title>Birthday cards-casamalca</dc:title>
</cp:coreProperties>
</file>